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4" r:id="rId1"/>
  </p:sldMasterIdLst>
  <p:notesMasterIdLst>
    <p:notesMasterId r:id="rId22"/>
  </p:notesMasterIdLst>
  <p:handoutMasterIdLst>
    <p:handoutMasterId r:id="rId23"/>
  </p:handoutMasterIdLst>
  <p:sldIdLst>
    <p:sldId id="256" r:id="rId2"/>
    <p:sldId id="337" r:id="rId3"/>
    <p:sldId id="319" r:id="rId4"/>
    <p:sldId id="321" r:id="rId5"/>
    <p:sldId id="322" r:id="rId6"/>
    <p:sldId id="334" r:id="rId7"/>
    <p:sldId id="323" r:id="rId8"/>
    <p:sldId id="324" r:id="rId9"/>
    <p:sldId id="331" r:id="rId10"/>
    <p:sldId id="325" r:id="rId11"/>
    <p:sldId id="326" r:id="rId12"/>
    <p:sldId id="327" r:id="rId13"/>
    <p:sldId id="330" r:id="rId14"/>
    <p:sldId id="329" r:id="rId15"/>
    <p:sldId id="328" r:id="rId16"/>
    <p:sldId id="332" r:id="rId17"/>
    <p:sldId id="333" r:id="rId18"/>
    <p:sldId id="258" r:id="rId19"/>
    <p:sldId id="335" r:id="rId20"/>
    <p:sldId id="336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64"/>
    <a:srgbClr val="D6370C"/>
    <a:srgbClr val="FF2549"/>
    <a:srgbClr val="1D3A00"/>
    <a:srgbClr val="0000CC"/>
    <a:srgbClr val="007033"/>
    <a:srgbClr val="C33A1F"/>
    <a:srgbClr val="FF856D"/>
    <a:srgbClr val="003635"/>
    <a:srgbClr val="9EF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4660"/>
  </p:normalViewPr>
  <p:slideViewPr>
    <p:cSldViewPr snapToGrid="0">
      <p:cViewPr varScale="1">
        <p:scale>
          <a:sx n="91" d="100"/>
          <a:sy n="91" d="100"/>
        </p:scale>
        <p:origin x="900" y="84"/>
      </p:cViewPr>
      <p:guideLst>
        <p:guide orient="horz" pos="162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D6F46-CAC5-452E-ACD8-55E3B3C800D5}" type="datetimeFigureOut">
              <a:rPr lang="en-IN" smtClean="0"/>
              <a:t>18-04-2022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660DC-33B6-4C79-A653-95573CE16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2351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3409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737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133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8688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4558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764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157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5373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51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1cd9e243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1cd9e243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9494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17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893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968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120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361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0954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1839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26700" y="620225"/>
            <a:ext cx="5693400" cy="1958400"/>
          </a:xfrm>
          <a:prstGeom prst="rect">
            <a:avLst/>
          </a:prstGeom>
          <a:effectLst>
            <a:outerShdw blurRad="28575" dist="19050" dir="27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214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lt1"/>
            </a:gs>
            <a:gs pos="50000">
              <a:schemeClr val="accent1"/>
            </a:gs>
            <a:gs pos="100000">
              <a:schemeClr val="accen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26700" y="620225"/>
            <a:ext cx="7433400" cy="72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26700" y="1419727"/>
            <a:ext cx="74334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67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07700" y="971525"/>
            <a:ext cx="6117300" cy="3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▸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531375" y="607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96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336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158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55275" y="1576550"/>
            <a:ext cx="34731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815599" y="1576550"/>
            <a:ext cx="34731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57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14200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73099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301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28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 rot="5400000">
            <a:off x="390600" y="-390600"/>
            <a:ext cx="1005900" cy="1787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06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400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1"/>
          <p:cNvGrpSpPr/>
          <p:nvPr/>
        </p:nvGrpSpPr>
        <p:grpSpPr>
          <a:xfrm>
            <a:off x="7224968" y="2399173"/>
            <a:ext cx="1309477" cy="2134696"/>
            <a:chOff x="6730350" y="2315900"/>
            <a:chExt cx="257700" cy="420100"/>
          </a:xfrm>
        </p:grpSpPr>
        <p:sp>
          <p:nvSpPr>
            <p:cNvPr id="68" name="Google Shape;68;p1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Google Shape;87;p15">
            <a:extLst>
              <a:ext uri="{FF2B5EF4-FFF2-40B4-BE49-F238E27FC236}">
                <a16:creationId xmlns:a16="http://schemas.microsoft.com/office/drawing/2014/main" id="{1A21722B-D849-4A42-8848-0C96919813C3}"/>
              </a:ext>
            </a:extLst>
          </p:cNvPr>
          <p:cNvSpPr txBox="1">
            <a:spLocks/>
          </p:cNvSpPr>
          <p:nvPr/>
        </p:nvSpPr>
        <p:spPr>
          <a:xfrm>
            <a:off x="2602707" y="175284"/>
            <a:ext cx="4018810" cy="749241"/>
          </a:xfrm>
          <a:prstGeom prst="rect">
            <a:avLst/>
          </a:prstGeom>
          <a:noFill/>
          <a:ln>
            <a:noFill/>
          </a:ln>
          <a:effectLst>
            <a:outerShdw blurRad="28575" dist="19050" dir="27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1047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kern="0" dirty="0"/>
              <a:t>SOFTWARE ENGINEERING PROJECT  (CS331)</a:t>
            </a:r>
          </a:p>
        </p:txBody>
      </p:sp>
      <p:sp>
        <p:nvSpPr>
          <p:cNvPr id="10" name="Google Shape;88;p15">
            <a:extLst>
              <a:ext uri="{FF2B5EF4-FFF2-40B4-BE49-F238E27FC236}">
                <a16:creationId xmlns:a16="http://schemas.microsoft.com/office/drawing/2014/main" id="{F3B9571E-2C2C-46ED-A04E-EA621B1E88A1}"/>
              </a:ext>
            </a:extLst>
          </p:cNvPr>
          <p:cNvSpPr txBox="1"/>
          <p:nvPr/>
        </p:nvSpPr>
        <p:spPr>
          <a:xfrm>
            <a:off x="2087824" y="3206169"/>
            <a:ext cx="4546852" cy="1704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Bebas Neue" panose="020B0606020202050201" pitchFamily="34" charset="0"/>
              </a:rPr>
              <a:t>  </a:t>
            </a:r>
            <a:r>
              <a:rPr lang="en-IN" sz="2400" dirty="0" smtClean="0">
                <a:latin typeface="Bebas Neue" panose="020B0606020202050201" pitchFamily="34" charset="0"/>
              </a:rPr>
              <a:t>GROUP: </a:t>
            </a:r>
            <a:r>
              <a:rPr lang="en-IN" sz="2400" dirty="0">
                <a:latin typeface="Bebas Neue" panose="020B0606020202050201" pitchFamily="34" charset="0"/>
              </a:rPr>
              <a:t>G9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ebas Neue" panose="020B0606020202050201" pitchFamily="34" charset="0"/>
                <a:ea typeface="Arial"/>
                <a:cs typeface="Arial"/>
                <a:sym typeface="Arial"/>
              </a:rPr>
              <a:t>          </a:t>
            </a:r>
            <a:r>
              <a:rPr lang="en-IN" dirty="0" smtClean="0">
                <a:latin typeface="Bebas Neue" panose="020B0606020202050201" pitchFamily="34" charset="0"/>
                <a:ea typeface="Arial"/>
                <a:cs typeface="Arial"/>
                <a:sym typeface="Arial"/>
              </a:rPr>
              <a:t>GROUP </a:t>
            </a:r>
            <a:r>
              <a:rPr lang="en-IN" dirty="0">
                <a:latin typeface="Bebas Neue" panose="020B0606020202050201" pitchFamily="34" charset="0"/>
                <a:ea typeface="Arial"/>
                <a:cs typeface="Arial"/>
                <a:sym typeface="Arial"/>
              </a:rPr>
              <a:t>MEMBERS: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dirty="0">
                <a:latin typeface="Bebas Neue" panose="020B0606020202050201" pitchFamily="34" charset="0"/>
                <a:ea typeface="Arial"/>
                <a:cs typeface="Arial"/>
                <a:sym typeface="Arial"/>
              </a:rPr>
              <a:t>Shivam Sahu(1901188)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dirty="0">
                <a:latin typeface="Bebas Neue" panose="020B0606020202050201" pitchFamily="34" charset="0"/>
                <a:ea typeface="Arial"/>
                <a:cs typeface="Arial"/>
                <a:sym typeface="Arial"/>
              </a:rPr>
              <a:t>Om Prakash(1901125)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dirty="0">
                <a:latin typeface="Bebas Neue" panose="020B0606020202050201" pitchFamily="34" charset="0"/>
                <a:ea typeface="Arial"/>
                <a:cs typeface="Arial"/>
                <a:sym typeface="Arial"/>
              </a:rPr>
              <a:t>Mritunjay Kumar(1901115)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Bebas Neue" panose="020B0606020202050201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1" name="Google Shape;89;p15">
            <a:extLst>
              <a:ext uri="{FF2B5EF4-FFF2-40B4-BE49-F238E27FC236}">
                <a16:creationId xmlns:a16="http://schemas.microsoft.com/office/drawing/2014/main" id="{5876AE59-A5A4-4007-B9E9-29A7D0237153}"/>
              </a:ext>
            </a:extLst>
          </p:cNvPr>
          <p:cNvSpPr/>
          <p:nvPr/>
        </p:nvSpPr>
        <p:spPr>
          <a:xfrm>
            <a:off x="419570" y="3831369"/>
            <a:ext cx="665226" cy="6297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3A67562-DFAB-48BF-8EB1-BC7409FEBFFB}"/>
              </a:ext>
            </a:extLst>
          </p:cNvPr>
          <p:cNvSpPr txBox="1"/>
          <p:nvPr/>
        </p:nvSpPr>
        <p:spPr>
          <a:xfrm>
            <a:off x="0" y="924525"/>
            <a:ext cx="9144000" cy="116952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3200" spc="300" dirty="0">
                <a:solidFill>
                  <a:srgbClr val="0070C0"/>
                </a:solidFill>
                <a:latin typeface="Bebas Neue" panose="020B0606020202050201" pitchFamily="34" charset="0"/>
              </a:rPr>
              <a:t>HOME</a:t>
            </a:r>
            <a:r>
              <a:rPr lang="en-IN" sz="3200" spc="300" dirty="0">
                <a:solidFill>
                  <a:schemeClr val="accent5"/>
                </a:solidFill>
                <a:latin typeface="Bebas Neue" panose="020B0606020202050201" pitchFamily="34" charset="0"/>
              </a:rPr>
              <a:t>BAZAAR</a:t>
            </a:r>
            <a:r>
              <a:rPr lang="en-IN" sz="3200" spc="300" dirty="0">
                <a:solidFill>
                  <a:srgbClr val="002060"/>
                </a:solidFill>
                <a:latin typeface="Bebas Neue" panose="020B0606020202050201" pitchFamily="34" charset="0"/>
              </a:rPr>
              <a:t>(REAL </a:t>
            </a:r>
            <a:r>
              <a:rPr lang="en-IN" sz="3200" spc="300" dirty="0" smtClean="0">
                <a:solidFill>
                  <a:srgbClr val="002060"/>
                </a:solidFill>
                <a:latin typeface="Bebas Neue" panose="020B0606020202050201" pitchFamily="34" charset="0"/>
              </a:rPr>
              <a:t>ESTATE APPLICATION</a:t>
            </a:r>
            <a:r>
              <a:rPr lang="en-IN" sz="3200" spc="300" dirty="0">
                <a:solidFill>
                  <a:srgbClr val="002060"/>
                </a:solidFill>
                <a:latin typeface="Bebas Neue" panose="020B0606020202050201" pitchFamily="34" charset="0"/>
              </a:rPr>
              <a:t>)</a:t>
            </a:r>
            <a:endParaRPr sz="3200" spc="300" dirty="0">
              <a:solidFill>
                <a:srgbClr val="002060"/>
              </a:solidFill>
              <a:latin typeface="Bebas Neue" panose="020B0606020202050201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382618" y="141523"/>
            <a:ext cx="8378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 panose="020B0604020202020204" pitchFamily="2" charset="0"/>
              </a:rPr>
              <a:t>All the matching apartments will be listed along with brief description about the apartment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A4DA2-9E23-44DB-9984-D2E7340E5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6" y="843428"/>
            <a:ext cx="8685628" cy="41585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9570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702660" y="171031"/>
            <a:ext cx="837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sz="1800" dirty="0"/>
              <a:t>A detailed information of the apartment can be seen after clicking on it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2E1B3-5DB7-4A94-A197-EDA403B34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9" y="801371"/>
            <a:ext cx="8526553" cy="4069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00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2531460" y="199437"/>
            <a:ext cx="5103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User’s Dashboard(to update profile, chat, etc</a:t>
            </a:r>
            <a:r>
              <a:rPr lang="en-US" dirty="0">
                <a:solidFill>
                  <a:srgbClr val="292929"/>
                </a:solidFill>
                <a:latin typeface="+mj-lt"/>
              </a:rPr>
              <a:t>.,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8624E7-98DD-47E3-8164-EFC989C0A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1" y="737163"/>
            <a:ext cx="8441340" cy="4022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47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376516" y="199437"/>
            <a:ext cx="8576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User can update password by providing his/her old password and new password.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AF8F2-8221-4411-845B-78223CECF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6" y="934491"/>
            <a:ext cx="8576568" cy="40597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80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376516" y="199437"/>
            <a:ext cx="8576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Seller must provide details(address, area, type, price, etc.,) to add apartments.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53CD4F-913A-43FC-AD21-3DE472E02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6" y="934491"/>
            <a:ext cx="8116186" cy="3801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046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376516" y="199437"/>
            <a:ext cx="8576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Seller can see(and delete) his/her all registered apartments on the application.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940B0-173D-47E7-83D6-F1192C2C4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" y="737163"/>
            <a:ext cx="8931126" cy="41091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2417134" y="344526"/>
            <a:ext cx="577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Chat feature(between two interested users).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82963D-66B0-4574-BDEA-8A491F685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8" y="1174597"/>
            <a:ext cx="7896447" cy="3695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4775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2154863" y="367831"/>
            <a:ext cx="577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Complaint can be made by logged in users.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C0BB4-10EB-4CD9-8CC9-3D8B56F5E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8" y="1013249"/>
            <a:ext cx="8441340" cy="3925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8642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ctrTitle"/>
          </p:nvPr>
        </p:nvSpPr>
        <p:spPr>
          <a:xfrm>
            <a:off x="307723" y="2973563"/>
            <a:ext cx="7433400" cy="1463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>
                <a:solidFill>
                  <a:srgbClr val="002060"/>
                </a:solidFill>
              </a:rPr>
              <a:t>ADMIN</a:t>
            </a:r>
            <a:endParaRPr sz="115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2154863" y="367831"/>
            <a:ext cx="5770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2929"/>
                </a:solidFill>
                <a:latin typeface="+mj-lt"/>
              </a:rPr>
              <a:t> All registered complaints can be seen by admin</a:t>
            </a: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C55116-F9FB-4E4F-9DED-A47C07A65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36" y="999460"/>
            <a:ext cx="8189496" cy="38709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9697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62325" y="8598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00"/>
                </a:solidFill>
              </a:rPr>
              <a:t>Contribution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62325" y="621799"/>
            <a:ext cx="4160056" cy="23127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/>
              <a:t>OM PRAKASH(1901125)</a:t>
            </a:r>
            <a:endParaRPr sz="1800" b="1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400" dirty="0"/>
              <a:t>Backend</a:t>
            </a:r>
            <a:endParaRPr lang="en-US" sz="1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/>
              <a:t>SRS Document, Data Flow Diagram and Use Case Diagram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400" dirty="0"/>
              <a:t>Testing Report and</a:t>
            </a:r>
            <a:r>
              <a:rPr lang="en-US" sz="1400" dirty="0"/>
              <a:t> Presentation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/>
              <a:t> Searching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/>
              <a:t> Chat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400" dirty="0"/>
              <a:t> Home, Footer and Navbar.</a:t>
            </a:r>
          </a:p>
        </p:txBody>
      </p:sp>
      <p:sp>
        <p:nvSpPr>
          <p:cNvPr id="6" name="Google Shape;71;p15">
            <a:extLst>
              <a:ext uri="{FF2B5EF4-FFF2-40B4-BE49-F238E27FC236}">
                <a16:creationId xmlns:a16="http://schemas.microsoft.com/office/drawing/2014/main" id="{70F7C954-2C39-4118-8E95-04D5A75BB1B8}"/>
              </a:ext>
            </a:extLst>
          </p:cNvPr>
          <p:cNvSpPr txBox="1">
            <a:spLocks/>
          </p:cNvSpPr>
          <p:nvPr/>
        </p:nvSpPr>
        <p:spPr>
          <a:xfrm>
            <a:off x="4572000" y="621798"/>
            <a:ext cx="4054549" cy="231278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2000" b="1" kern="0" dirty="0"/>
              <a:t>SHIVAM SAHU (1901188)</a:t>
            </a:r>
          </a:p>
          <a:p>
            <a:pPr indent="-342900">
              <a:spcBef>
                <a:spcPts val="1600"/>
              </a:spcBef>
              <a:buSzPts val="1800"/>
              <a:buFont typeface="Barlow Light"/>
              <a:buChar char="-"/>
            </a:pPr>
            <a:r>
              <a:rPr lang="en-US" sz="1400" kern="0" dirty="0"/>
              <a:t>Backend</a:t>
            </a:r>
          </a:p>
          <a:p>
            <a:pPr indent="-342900">
              <a:buSzPts val="1800"/>
              <a:buFont typeface="Barlow Light"/>
              <a:buChar char="-"/>
            </a:pPr>
            <a:r>
              <a:rPr lang="en-US" sz="1400" kern="0" dirty="0"/>
              <a:t>SRS Document, Data Flow Diagram and Use Case Diagram</a:t>
            </a:r>
          </a:p>
          <a:p>
            <a:pPr indent="-342900">
              <a:buSzPts val="1800"/>
              <a:buFont typeface="Barlow Light"/>
              <a:buChar char="-"/>
            </a:pPr>
            <a:r>
              <a:rPr lang="en-US" sz="1400" kern="0" dirty="0"/>
              <a:t>Testing Report and Presentation</a:t>
            </a:r>
          </a:p>
          <a:p>
            <a:pPr indent="-342900">
              <a:buSzPts val="1800"/>
              <a:buFont typeface="Barlow Light"/>
              <a:buChar char="-"/>
            </a:pPr>
            <a:r>
              <a:rPr lang="en-US" sz="1400" kern="0" dirty="0"/>
              <a:t> Chat(Socket)</a:t>
            </a:r>
          </a:p>
          <a:p>
            <a:pPr indent="-342900">
              <a:buSzPts val="1800"/>
              <a:buFont typeface="Barlow Light"/>
              <a:buChar char="-"/>
            </a:pPr>
            <a:r>
              <a:rPr lang="en-US" sz="1400" kern="0" dirty="0"/>
              <a:t> Dashboards </a:t>
            </a:r>
          </a:p>
          <a:p>
            <a:pPr indent="-342900">
              <a:buSzPts val="1800"/>
              <a:buFont typeface="Barlow Light"/>
              <a:buChar char="-"/>
            </a:pPr>
            <a:r>
              <a:rPr lang="en-US" sz="1400" kern="0" dirty="0"/>
              <a:t> Apartments</a:t>
            </a:r>
          </a:p>
        </p:txBody>
      </p:sp>
      <p:sp>
        <p:nvSpPr>
          <p:cNvPr id="7" name="Google Shape;71;p15">
            <a:extLst>
              <a:ext uri="{FF2B5EF4-FFF2-40B4-BE49-F238E27FC236}">
                <a16:creationId xmlns:a16="http://schemas.microsoft.com/office/drawing/2014/main" id="{BBC2AA48-0A51-4708-A822-52A6D2CFA98B}"/>
              </a:ext>
            </a:extLst>
          </p:cNvPr>
          <p:cNvSpPr txBox="1">
            <a:spLocks/>
          </p:cNvSpPr>
          <p:nvPr/>
        </p:nvSpPr>
        <p:spPr>
          <a:xfrm>
            <a:off x="2258873" y="3019647"/>
            <a:ext cx="4160056" cy="20955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Font typeface="Barlow Light"/>
              <a:buNone/>
            </a:pPr>
            <a:r>
              <a:rPr lang="en-US" sz="1800" b="1" kern="0" dirty="0"/>
              <a:t>MRITUNJAY KUMAR(1901115)</a:t>
            </a:r>
          </a:p>
          <a:p>
            <a:pPr indent="-342900">
              <a:spcBef>
                <a:spcPts val="1600"/>
              </a:spcBef>
              <a:buSzPts val="1800"/>
              <a:buFont typeface="Barlow Light"/>
              <a:buChar char="-"/>
            </a:pPr>
            <a:r>
              <a:rPr lang="en-US" sz="1200" kern="0" dirty="0"/>
              <a:t>Backend</a:t>
            </a:r>
          </a:p>
          <a:p>
            <a:pPr indent="-342900">
              <a:buSzPts val="1800"/>
              <a:buFont typeface="Barlow Light"/>
              <a:buChar char="-"/>
            </a:pPr>
            <a:r>
              <a:rPr lang="en-US" sz="1200" kern="0" dirty="0"/>
              <a:t>SRS Document, Data Flow Diagram and Use Case Diagram</a:t>
            </a:r>
          </a:p>
          <a:p>
            <a:pPr indent="-342900">
              <a:buSzPts val="1800"/>
              <a:buFont typeface="Barlow Light"/>
              <a:buChar char="-"/>
            </a:pPr>
            <a:r>
              <a:rPr lang="en-US" sz="1200" kern="0" dirty="0"/>
              <a:t>Testing Report and Presentation</a:t>
            </a:r>
          </a:p>
          <a:p>
            <a:pPr indent="-342900">
              <a:buSzPts val="1800"/>
              <a:buFont typeface="Barlow Light"/>
              <a:buChar char="-"/>
            </a:pPr>
            <a:r>
              <a:rPr lang="en-US" sz="1200" kern="0" dirty="0"/>
              <a:t> Login/Signup</a:t>
            </a:r>
          </a:p>
          <a:p>
            <a:pPr indent="-342900">
              <a:buSzPts val="1800"/>
              <a:buFont typeface="Barlow Light"/>
              <a:buChar char="-"/>
            </a:pPr>
            <a:r>
              <a:rPr lang="en-US" sz="1200" kern="0" dirty="0"/>
              <a:t> Complaint, About and Responsiveness</a:t>
            </a:r>
          </a:p>
          <a:p>
            <a:pPr indent="-342900">
              <a:buSzPts val="1800"/>
              <a:buFont typeface="Barlow Light"/>
              <a:buChar char="-"/>
            </a:pPr>
            <a:r>
              <a:rPr lang="en-US" sz="1200" kern="0" dirty="0"/>
              <a:t> Chat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843516" y="232783"/>
            <a:ext cx="7995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+mj-lt"/>
              </a:rPr>
              <a:t> Admin can manage(delete/view) all the users registered on the application.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4A64F-67FD-4A44-A3EF-90BA2C2411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41" y="871343"/>
            <a:ext cx="8172893" cy="39076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0523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998842" y="197300"/>
            <a:ext cx="4547585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C000"/>
                </a:solidFill>
              </a:rPr>
              <a:t>INTRODUCTION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67A239F-EF34-48D1-966B-E0B471136C63}"/>
              </a:ext>
            </a:extLst>
          </p:cNvPr>
          <p:cNvSpPr txBox="1"/>
          <p:nvPr/>
        </p:nvSpPr>
        <p:spPr>
          <a:xfrm>
            <a:off x="999461" y="1337125"/>
            <a:ext cx="753493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sz="1800" b="0" i="0" u="none" strike="noStrike" dirty="0" smtClean="0">
                <a:solidFill>
                  <a:srgbClr val="000000"/>
                </a:solidFill>
                <a:effectLst/>
              </a:rPr>
              <a:t>his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“HomeBazaar(Real Estate)” application is to keep the sellers and buyers connected through a virtual platform and thus saving their time.</a:t>
            </a:r>
          </a:p>
          <a:p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It is a user-friendly application for real estate which allows the buyer to search the property according to their demands and range in just one click. </a:t>
            </a:r>
            <a:endParaRPr lang="en-US" dirty="0">
              <a:solidFill>
                <a:srgbClr val="000000"/>
              </a:solidFill>
            </a:endParaRPr>
          </a:p>
          <a:p>
            <a:endParaRPr lang="en-US" sz="1800" b="0" i="0" u="none" strike="noStrike" dirty="0">
              <a:solidFill>
                <a:srgbClr val="000000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It allows the seller to post the property, delete the property and view its owned properties. </a:t>
            </a:r>
            <a:endParaRPr lang="en-IN" kern="0" dirty="0"/>
          </a:p>
        </p:txBody>
      </p:sp>
    </p:spTree>
    <p:extLst>
      <p:ext uri="{BB962C8B-B14F-4D97-AF65-F5344CB8AC3E}">
        <p14:creationId xmlns:p14="http://schemas.microsoft.com/office/powerpoint/2010/main" val="413819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0" y="69562"/>
            <a:ext cx="4744887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USE CASE DIAGRAM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6765B8-1083-4D2E-AD6E-5A4458992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49" y="38125"/>
            <a:ext cx="3566996" cy="5067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54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-157448" y="-29047"/>
            <a:ext cx="5665076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FLOW DIAGRAM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A73D312-28D1-4A84-9F4C-5E60215EF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0" y="1729563"/>
            <a:ext cx="4378619" cy="28857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3EDEE-3714-46B1-8774-4A0A9336C7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7"/>
          <a:stretch/>
        </p:blipFill>
        <p:spPr>
          <a:xfrm>
            <a:off x="4909407" y="565895"/>
            <a:ext cx="3891515" cy="43882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88A46B-5EA2-4582-ABD5-E13D5BBD35D9}"/>
              </a:ext>
            </a:extLst>
          </p:cNvPr>
          <p:cNvSpPr txBox="1"/>
          <p:nvPr/>
        </p:nvSpPr>
        <p:spPr>
          <a:xfrm>
            <a:off x="5160335" y="718182"/>
            <a:ext cx="1056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Level 1</a:t>
            </a:r>
          </a:p>
        </p:txBody>
      </p:sp>
    </p:spTree>
    <p:extLst>
      <p:ext uri="{BB962C8B-B14F-4D97-AF65-F5344CB8AC3E}">
        <p14:creationId xmlns:p14="http://schemas.microsoft.com/office/powerpoint/2010/main" val="44892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1;p13">
            <a:extLst>
              <a:ext uri="{FF2B5EF4-FFF2-40B4-BE49-F238E27FC236}">
                <a16:creationId xmlns:a16="http://schemas.microsoft.com/office/drawing/2014/main" id="{400A7FD2-6A06-4480-AA47-42B88416837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7975" y="2973388"/>
            <a:ext cx="7432675" cy="14636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>
                <a:solidFill>
                  <a:srgbClr val="002060"/>
                </a:solidFill>
              </a:rPr>
              <a:t>USER</a:t>
            </a:r>
            <a:endParaRPr sz="11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193381" y="229565"/>
            <a:ext cx="88269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New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u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sers must provide name, email address and password during the sign-up process.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3B62C-F9D6-4022-ADAF-A69EA1B24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8" y="1262699"/>
            <a:ext cx="8715103" cy="36958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5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455684" y="388112"/>
            <a:ext cx="8292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Users will be able to login to their account using email address and password.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97DD55-DE9A-4416-9C86-66B89D67E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6" y="1160839"/>
            <a:ext cx="8557259" cy="37420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12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AABE3F9-FE4D-46BF-A984-2997D1BB96EF}"/>
              </a:ext>
            </a:extLst>
          </p:cNvPr>
          <p:cNvSpPr txBox="1"/>
          <p:nvPr/>
        </p:nvSpPr>
        <p:spPr>
          <a:xfrm>
            <a:off x="382618" y="141523"/>
            <a:ext cx="8378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Roboto" panose="020B0604020202020204" pitchFamily="2" charset="0"/>
              </a:rPr>
              <a:t>All the available agents will be listed along with brief description about them.</a:t>
            </a:r>
            <a:endParaRPr lang="en-US" b="0" i="0" dirty="0">
              <a:solidFill>
                <a:srgbClr val="292929"/>
              </a:solidFill>
              <a:effectLst/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7DBFF-2E94-49BC-89C9-FCE27DCCE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73" y="1026095"/>
            <a:ext cx="8239753" cy="38959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797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tzwalter template">
  <a:themeElements>
    <a:clrScheme name="Custom 347">
      <a:dk1>
        <a:srgbClr val="1A2A30"/>
      </a:dk1>
      <a:lt1>
        <a:srgbClr val="FFFFFF"/>
      </a:lt1>
      <a:dk2>
        <a:srgbClr val="66787E"/>
      </a:dk2>
      <a:lt2>
        <a:srgbClr val="E9F0EF"/>
      </a:lt2>
      <a:accent1>
        <a:srgbClr val="D6F075"/>
      </a:accent1>
      <a:accent2>
        <a:srgbClr val="50DD8B"/>
      </a:accent2>
      <a:accent3>
        <a:srgbClr val="0D89B1"/>
      </a:accent3>
      <a:accent4>
        <a:srgbClr val="EB5E76"/>
      </a:accent4>
      <a:accent5>
        <a:srgbClr val="F08148"/>
      </a:accent5>
      <a:accent6>
        <a:srgbClr val="FFCC00"/>
      </a:accent6>
      <a:hlink>
        <a:srgbClr val="0070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375</Words>
  <Application>Microsoft Office PowerPoint</Application>
  <PresentationFormat>On-screen Show (16:9)</PresentationFormat>
  <Paragraphs>69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Barlow Light</vt:lpstr>
      <vt:lpstr>Barlow Medium</vt:lpstr>
      <vt:lpstr>Bebas Neue</vt:lpstr>
      <vt:lpstr>Calibri</vt:lpstr>
      <vt:lpstr>Roboto</vt:lpstr>
      <vt:lpstr>Fitzwalter template</vt:lpstr>
      <vt:lpstr>PowerPoint Presentation</vt:lpstr>
      <vt:lpstr>Contribution</vt:lpstr>
      <vt:lpstr>INTRODUCTION</vt:lpstr>
      <vt:lpstr>USE CASE DIAGRAM</vt:lpstr>
      <vt:lpstr>DATA FLOW DIAGRAM</vt:lpstr>
      <vt:lpstr>USER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2022-04-18T07:56:50Z</dcterms:modified>
</cp:coreProperties>
</file>